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6EFC-0E3F-4052-BFB7-2E6ADF67EE84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29EDE-DE0F-4AFE-8C23-EF5516DB4E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PMs use </a:t>
            </a:r>
            <a:r>
              <a:rPr lang="en-US" dirty="0" err="1" smtClean="0"/>
              <a:t>Biolog's</a:t>
            </a:r>
            <a:r>
              <a:rPr lang="en-US" dirty="0" smtClean="0"/>
              <a:t> patented </a:t>
            </a:r>
            <a:r>
              <a:rPr lang="en-US" dirty="0" err="1" smtClean="0"/>
              <a:t>redox</a:t>
            </a:r>
            <a:r>
              <a:rPr lang="en-US" dirty="0" smtClean="0"/>
              <a:t> chemistry, employing cell respiration as a universal reporter.</a:t>
            </a:r>
            <a:br>
              <a:rPr lang="en-US" dirty="0" smtClean="0"/>
            </a:br>
            <a:r>
              <a:rPr lang="en-US" dirty="0" smtClean="0"/>
              <a:t>If the phenotype is strongly "positive" in a well, the cells respire actively, reducing a </a:t>
            </a:r>
            <a:r>
              <a:rPr lang="en-US" dirty="0" err="1" smtClean="0"/>
              <a:t>tetrazolium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dye and forming a strong color (Figure 2, left). If it is weakly positive or negative, respiration is slowed or stopped, and less color or no color is formed. The </a:t>
            </a:r>
            <a:r>
              <a:rPr lang="en-US" dirty="0" err="1" smtClean="0"/>
              <a:t>redox</a:t>
            </a:r>
            <a:r>
              <a:rPr lang="en-US" dirty="0" smtClean="0"/>
              <a:t> assay provides for both amplification and precise </a:t>
            </a:r>
            <a:r>
              <a:rPr lang="en-US" dirty="0" err="1" smtClean="0"/>
              <a:t>quantitation</a:t>
            </a:r>
            <a:r>
              <a:rPr lang="en-US" dirty="0" smtClean="0"/>
              <a:t> of phenotypes.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Boxed squares in green</a:t>
            </a:r>
            <a:r>
              <a:rPr lang="en-US" baseline="0" dirty="0" smtClean="0"/>
              <a:t> indicate </a:t>
            </a:r>
            <a:r>
              <a:rPr lang="en-US" baseline="0" dirty="0" err="1" smtClean="0"/>
              <a:t>Sewper</a:t>
            </a:r>
            <a:r>
              <a:rPr lang="en-US" baseline="0" dirty="0" smtClean="0"/>
              <a:t> Rx is able to grow above threshold while P. </a:t>
            </a:r>
            <a:r>
              <a:rPr lang="en-US" baseline="0" dirty="0" err="1" smtClean="0"/>
              <a:t>putida</a:t>
            </a:r>
            <a:r>
              <a:rPr lang="en-US" baseline="0" dirty="0" smtClean="0"/>
              <a:t> alone is not able to within 24hrs. Boxed squares in red indicate P. </a:t>
            </a:r>
            <a:r>
              <a:rPr lang="en-US" baseline="0" dirty="0" err="1" smtClean="0"/>
              <a:t>putida</a:t>
            </a:r>
            <a:r>
              <a:rPr lang="en-US" baseline="0" dirty="0" smtClean="0"/>
              <a:t> can grow whereas </a:t>
            </a:r>
            <a:r>
              <a:rPr lang="en-US" baseline="0" dirty="0" err="1" smtClean="0"/>
              <a:t>Sewper</a:t>
            </a:r>
            <a:r>
              <a:rPr lang="en-US" baseline="0" dirty="0" smtClean="0"/>
              <a:t> Rx cannot in the time frame tested (24hrs). Yellow peaks indicate both </a:t>
            </a:r>
            <a:r>
              <a:rPr lang="en-US" baseline="0" dirty="0" err="1" smtClean="0"/>
              <a:t>Sewper</a:t>
            </a:r>
            <a:r>
              <a:rPr lang="en-US" baseline="0" dirty="0" smtClean="0"/>
              <a:t> Rx and P. </a:t>
            </a:r>
            <a:r>
              <a:rPr lang="en-US" baseline="0" dirty="0" err="1" smtClean="0"/>
              <a:t>putida</a:t>
            </a:r>
            <a:r>
              <a:rPr lang="en-US" baseline="0" dirty="0" smtClean="0"/>
              <a:t> can grow similarly.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29EDE-DE0F-4AFE-8C23-EF5516DB4E6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A39D-C659-4DCF-BB25-47334B819DDA}" type="datetimeFigureOut">
              <a:rPr lang="en-US" smtClean="0"/>
              <a:pPr/>
              <a:t>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1A3F0-78A3-43BE-B88B-25B5FA8EA4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u="sng" dirty="0" err="1" smtClean="0"/>
              <a:t>Biolog</a:t>
            </a:r>
            <a:r>
              <a:rPr lang="en-US" u="sng" dirty="0" smtClean="0"/>
              <a:t> Phenotype Array Technology</a:t>
            </a:r>
            <a:endParaRPr lang="en-US" u="sng" dirty="0"/>
          </a:p>
        </p:txBody>
      </p:sp>
      <p:pic>
        <p:nvPicPr>
          <p:cNvPr id="3073" name="Picture 1" descr="http://www.biolog.com/images/PMTechDi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600200"/>
            <a:ext cx="6267584" cy="414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772400" cy="533400"/>
          </a:xfrm>
        </p:spPr>
        <p:txBody>
          <a:bodyPr>
            <a:noAutofit/>
          </a:bodyPr>
          <a:lstStyle/>
          <a:p>
            <a:r>
              <a:rPr lang="en-US" sz="3600" u="sng" dirty="0" err="1" smtClean="0"/>
              <a:t>Sewper</a:t>
            </a:r>
            <a:r>
              <a:rPr lang="en-US" sz="3600" u="sng" dirty="0" smtClean="0"/>
              <a:t> Rx Phenotype </a:t>
            </a:r>
            <a:r>
              <a:rPr lang="en-US" sz="3600" u="sng" dirty="0" smtClean="0"/>
              <a:t>Arrays (PM1-20)</a:t>
            </a:r>
            <a:endParaRPr lang="en-US" sz="3600" u="sng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52400" y="1295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Consensus: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Pspp_SID_5842_MixCulture( green )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versus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Pput_SID_5841_Pputida( red )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828800"/>
            <a:ext cx="8229600" cy="4549775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153400" cy="5334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Sewper</a:t>
            </a:r>
            <a:r>
              <a:rPr lang="en-US" sz="2400" dirty="0" smtClean="0"/>
              <a:t> Rx Advantages versus </a:t>
            </a:r>
            <a:r>
              <a:rPr lang="en-US" sz="2400" i="1" dirty="0" smtClean="0"/>
              <a:t>P. </a:t>
            </a:r>
            <a:r>
              <a:rPr lang="en-US" sz="2400" i="1" dirty="0" err="1" smtClean="0"/>
              <a:t>putida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u="sng" dirty="0" smtClean="0"/>
              <a:t>Increased usage of carbon sources!</a:t>
            </a:r>
            <a:endParaRPr lang="en-US" sz="2400" u="sng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1000" y="3276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Phenotypes Gained: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A08	  61	b-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Chloro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alanine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analog,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alanine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aminotransferase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inhibitor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A09	  82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Benserazide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metabolism, aromatic amino acid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decarboxylase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inhibitor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PM18C	F02,F03	 114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Semicarbazide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hydrochloride	amine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oxidase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inhibitor, carcinogen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B03	  67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Orphenadrine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anti-cholinergic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H01	 125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-Pro	C-Source, amino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F01	 104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-Asp	C-Source, amino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G06	  92	Ala-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amino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G01	  81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Gly-Glu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amino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C01	 186	D-Glucose-6-Phosphate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E04	 175	D-Fructose-6-Phosphate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B07	 147	D,L-a-Glycerol Phosphate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E03	 144	D-Glucose-1-Phosphate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F12	 131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Inosine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A06	 128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Galactose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E12	 127	Adenosine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D09	 122	a-D-Lactose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B08	 120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Xylose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G08	 120	N-Acetyl-D-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Mannosamine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B11	 111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Mannitol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C04	 111	D-Ribose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C10	 108	Maltose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A02	 107	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Arabinose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C11	 106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Melibiose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D11	 105	Sucrose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E05	 104	D-Glucosamine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A11	 102	D-Mannose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C12	 100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Thymidine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E09	  99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Adonitol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E11	  97	2`-Deoxyadenosine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C06	  94	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Rhamnose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A10	  93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Trehalose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E10	  93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Maltotriose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B03	  92	Glycerol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B06	  91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Arabitol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F11	  90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Cellobiose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C07	  87	b-Methyl-D-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Galactoside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A03	  83	N-Acetyl-D-Glucosamine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B08	  83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Arbutin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D01	  83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Raffinose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7772400" cy="533400"/>
          </a:xfrm>
        </p:spPr>
        <p:txBody>
          <a:bodyPr>
            <a:normAutofit/>
          </a:bodyPr>
          <a:lstStyle/>
          <a:p>
            <a:r>
              <a:rPr lang="en-US" sz="2000" u="sng" dirty="0" err="1" smtClean="0"/>
              <a:t>Sewper</a:t>
            </a:r>
            <a:r>
              <a:rPr lang="en-US" sz="2000" u="sng" dirty="0" smtClean="0"/>
              <a:t> Rx Advantages: resistance to </a:t>
            </a:r>
            <a:r>
              <a:rPr lang="en-US" sz="2000" u="sng" dirty="0" err="1" smtClean="0"/>
              <a:t>chelators</a:t>
            </a:r>
            <a:r>
              <a:rPr lang="en-US" sz="2000" u="sng" dirty="0" smtClean="0"/>
              <a:t> and detergents</a:t>
            </a:r>
            <a:endParaRPr lang="en-US" sz="2000" u="sng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09600" y="3352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E08	  82	b-Methyl-D-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Glucoside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A12	  80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Dulcitol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D12	  80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Uridine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B12	  79	3-0-b-D-Galactopyranosyl-D-Arabinose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D08	  77	a-Methyl-D-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Galactoside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D02	  77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Salicin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C01	  75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Gentiobiose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F03	  72	m-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Inositol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B02	  62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Sorbitol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C12	  62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Palatinose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carbohydrate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H10	 149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Galacturonic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H08	 130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Pyruvic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B05	 125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Glucuronic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C02	 113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Galactonic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Acid-g-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Lactone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H02	 102	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Hydroxyphenyl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Acetic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B02	  88	N-Acetyl-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Neuraminic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B10	  85	Formic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H03	  75	m-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Hydroxyphenyl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Acetic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D03	  71	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Glucosaminic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Acid	C-Source, carboxylic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PM01 	G10	  84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Methylpyruvate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C-Source, ester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PM02A	A06	 104	Dextrin	C-Source, polymer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PM14A	H03,H04	 142	EGTA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chelator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Ca++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PM15B	B05,B06,B07,B08	 372	EDTA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chelator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hydrophilic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PM18C	A07,A08	 241	Pyrophosphate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chelator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hydrophilic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E06,E07,E08	 356	Compound 48/80	cyclic AMP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phosphodiesterase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inhibitor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D02,D03,D04	 202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Proflavine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DNA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intercalator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inhibits RNA synthesis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H04	 102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Hexamminecobalt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(III) Chloride	DNA synthesis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PM12B	F07,F08	 139	Sulfathiazole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folate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antagonist, PABA analog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D05,D06,D07	 166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Aminotriazole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inhibits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catalase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inhibits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histidine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synthesis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PM11C	C07,C08	 181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Colistin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membrane, cyclic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H11,H12	 136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Polymyxin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B	membrane, cyclic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PM12B	B12	  88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Polymyxin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B	membrane, cyclic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E02,E03,E04	 132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Niaproof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membrane, detergent, anionic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B04	 106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Methyltrioctylammonium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chloride	membrane, detergent, cationic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PM15B	D07	  85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Domiphen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bromide	membrane, detergent, cationic, fungicide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G02,G03,G04	 237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Lauryl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sulfobetaine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membrane, detergent,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zwitterionic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A03	  81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Amitriptyline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membrane, transport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A11	 138	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Cysteine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amino acid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F01	  66	N-Acetyl-D-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Mannosamine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other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E08	  65	D-Glucosamine	N-Source, other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E11	  61	N-Acetyl-D-Glucosamine	N-Source, other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H01	  97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-Ala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A08	  96	Asp-Ala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A03	  92	Ala-Asp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D11	  91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D04	  90	Pro-Ser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H01	  87	Ala-Asp	N-Source, peptide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458200" cy="533400"/>
          </a:xfrm>
        </p:spPr>
        <p:txBody>
          <a:bodyPr>
            <a:noAutofit/>
          </a:bodyPr>
          <a:lstStyle/>
          <a:p>
            <a:r>
              <a:rPr lang="en-US" sz="2400" u="sng" dirty="0" err="1" smtClean="0"/>
              <a:t>Sewper</a:t>
            </a:r>
            <a:r>
              <a:rPr lang="en-US" sz="2400" u="sng" dirty="0" smtClean="0"/>
              <a:t> Rx Advantages: increased usage of </a:t>
            </a:r>
            <a:r>
              <a:rPr lang="en-US" sz="2400" u="sng" dirty="0" err="1" smtClean="0"/>
              <a:t>dipeptides</a:t>
            </a:r>
            <a:r>
              <a:rPr lang="en-US" sz="2400" u="sng" dirty="0" smtClean="0"/>
              <a:t> as N-sources</a:t>
            </a:r>
            <a:endParaRPr lang="en-US" sz="2400" u="sng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990600" y="3581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E07	  87	Ser-Pro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B01	  85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D08	  83	Ser-Asp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H03	  82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Gly-Gly-Gly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G11	  81	Ala-Ala-Ala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H04	  80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-Ile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C12	  79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Asn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A10	  78	Asp-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H06	  78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Gly-Gly-Phe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A09	  77	Asp-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D06	  77	Pro-Val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F05	  74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Thr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C06	  73	Met-Pro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E12	  73	Val-Pro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D02	  72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lle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E11	  70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H11	  70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Phe-Gly-Gly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D05	  69	Pro-Asp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B10	  68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Leu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A12	  67	Ala-Pro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D04	  67	Pro-Ala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C10	  66	Asp-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D01	  66	Asp-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PM03B	H10	  63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Gly-Glu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C05	  63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H12	  63	Tyr-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D09	  62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Glu-Gly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C11	  59	Asp-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Leu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D01	  59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D08	  58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Glu-Glu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D11	  58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Glu-Trp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D11	  58	Pro-Pro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D09	  57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Leu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D06	  55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Gln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D10	  53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PM08 	C11	  53	Pro-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Arg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PM06 	F10	  52	His-Pro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F08	  51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Trp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PM07 	H05	  51	Val-Asp	N-Source, peptide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PM12B	F09,F10,F11,F12	 395	5-Fluoroorotic acid	nucleic acid analog,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pyrimidine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PM04A	A11	  62	Adenosine 2`,3`-Cyclic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Monophosphate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P-Source, organic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PM04A	B11	  56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Guanosine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2`,3`-Cyclic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Monophosphate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P-Source, organic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PM04A	D11	  54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Uridine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2`,3`-Cyclic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Monophosphate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P-Source, organic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PM10 	G02	  92	pH 9.5 + 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Norleucine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pH,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deaminase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PM10 	E09	  90	pH 9.5 + 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Histidine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pH,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deaminase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PM10 	F02	  83	pH 9.5 + L-Phenylalanine	pH,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deaminase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D11	  90	Chlorpromazine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phenothiazine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anti-cholinergic, anti-psychotic, sedative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533400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Sewper</a:t>
            </a:r>
            <a:r>
              <a:rPr lang="en-US" sz="2800" u="sng" dirty="0" smtClean="0"/>
              <a:t> Rx Advantages: resistance to toxic anions and </a:t>
            </a:r>
            <a:r>
              <a:rPr lang="en-US" sz="2800" u="sng" dirty="0" err="1" smtClean="0"/>
              <a:t>cations</a:t>
            </a:r>
            <a:endParaRPr lang="en-US" sz="2800" u="sng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85800" y="1733929"/>
            <a:ext cx="7772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PM14A	H07	  61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Promethazine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phenothiazine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anti-cholinergic, anti-psychotic, sedative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H05,H06	 197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Thioglycerol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reducing agent,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thiol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adenosyl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methionine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antagonist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PM19 	D06,D07,D08	 379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Iodonitro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tetrazolium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violet	respiration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PM13B	E10,E11,E12	 273	Ruthenium red	respiration, mitochondrial Ca++ porter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C02,C03,C04	 275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Thioridazine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respiration,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uncoupler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E01,E02,E03	 176	Crystal Violet	respiration,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uncoupler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PM20B	B10,B11	 123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Tetrazolium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violet	respiration,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uncoupler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PM15B	H05,H06	 221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Hydroxyurea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ribonucleotide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DP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reductase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inhibitor,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antifolate</a:t>
            </a:r>
            <a:endParaRPr lang="en-US" sz="800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		(inhibits thymine and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methionine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synthesis)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PM16A	E09,E10,E11	 195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Rifamycin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SV	RNA polymerase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PM12B	H07	  62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Rifampicin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RNA polymerase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PM18C	D03,D04	 159	Sodium m-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arsenite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toxic anion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PM18C	E04	  96	Sodium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metasilicate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toxic anion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PM13B	C10	  72	Potassium chromate	toxic anion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E09,E10,E11,E12	 286	Sodium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tungstate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toxic anion,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molybdate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analog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PM14A	H10	  68	Sodium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orthovanadate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toxic anion, PO4 analog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PM14A	D10,D11,D12	 134	Sodium dichromate	toxic anion, SO4 analog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PM18C	E09,E10,E11	 169	Antimony (III) chloride	toxic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PM16A	G02,G03,G04	 147	Chromium chloride	toxic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PM13B	F11,F12	 142	Thallium (I) acetate	toxic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PM14A	D01,D02	 100	Cadmium chloride	toxic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PM13B	G04	  68	Cobalt chloride	toxic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cation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PM17A	F05,F06	 207	D,L-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Methionine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hydroxamate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tRNA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synthetase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PM12B	C10,C11	 158	D,L-Serine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hydroxamate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tRNA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synthetase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u="sng" dirty="0" err="1" smtClean="0"/>
              <a:t>Sewper</a:t>
            </a:r>
            <a:r>
              <a:rPr lang="en-US" u="sng" dirty="0" smtClean="0"/>
              <a:t> Rx </a:t>
            </a:r>
            <a:r>
              <a:rPr lang="en-US" u="sng" dirty="0" smtClean="0"/>
              <a:t>Tolerance Characteristics</a:t>
            </a:r>
            <a:endParaRPr lang="en-US" u="sng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066800"/>
            <a:ext cx="7924800" cy="6338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p</a:t>
            </a:r>
            <a:r>
              <a:rPr lang="en-US" b="1" dirty="0" smtClean="0"/>
              <a:t>H</a:t>
            </a:r>
            <a:r>
              <a:rPr lang="en-US" dirty="0" smtClean="0"/>
              <a:t> </a:t>
            </a:r>
            <a:r>
              <a:rPr lang="en-US" b="1" dirty="0" smtClean="0"/>
              <a:t>range</a:t>
            </a:r>
            <a:r>
              <a:rPr lang="en-US" dirty="0" smtClean="0"/>
              <a:t>:  4.5 to 10; above 10 not tested. Bacterial growth inhibited at pH </a:t>
            </a:r>
            <a:r>
              <a:rPr lang="en-US" dirty="0" smtClean="0"/>
              <a:t>4.0 and below.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b="1" dirty="0" smtClean="0"/>
              <a:t>Salt tolerance</a:t>
            </a:r>
            <a:r>
              <a:rPr lang="en-US" dirty="0" smtClean="0"/>
              <a:t>:  Grew in 1-3% </a:t>
            </a:r>
            <a:r>
              <a:rPr lang="en-US" dirty="0" err="1" smtClean="0"/>
              <a:t>NaCl</a:t>
            </a:r>
            <a:r>
              <a:rPr lang="en-US" dirty="0" smtClean="0"/>
              <a:t>; inhibited by 4% </a:t>
            </a:r>
            <a:r>
              <a:rPr lang="en-US" dirty="0" err="1" smtClean="0"/>
              <a:t>NaCl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Potassiu</a:t>
            </a:r>
            <a:r>
              <a:rPr lang="en-US" b="1" dirty="0" smtClean="0"/>
              <a:t>m Chloride </a:t>
            </a:r>
            <a:r>
              <a:rPr lang="en-US" dirty="0" smtClean="0"/>
              <a:t>(used in fertilizers): Grew in 3 and 4% </a:t>
            </a:r>
            <a:r>
              <a:rPr lang="en-US" dirty="0" err="1" smtClean="0"/>
              <a:t>KCl</a:t>
            </a:r>
            <a:r>
              <a:rPr lang="en-US" dirty="0" smtClean="0"/>
              <a:t>;</a:t>
            </a:r>
            <a:r>
              <a:rPr lang="en-US" dirty="0" smtClean="0"/>
              <a:t> inhibited at 5% or greater.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Sodium sulfate </a:t>
            </a:r>
            <a:r>
              <a:rPr lang="en-US" dirty="0" smtClean="0"/>
              <a:t>(used in detergents): Grew in 2-5%. 5% highest tested.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Ethylene glycol</a:t>
            </a:r>
            <a:r>
              <a:rPr lang="en-US" dirty="0" smtClean="0"/>
              <a:t> (used in antifreeze): Grew in 5-20%; 20% highest tested.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Urea</a:t>
            </a:r>
            <a:r>
              <a:rPr lang="en-US" dirty="0" smtClean="0"/>
              <a:t> (used in fertilizers as source of N): Grew in 2-4%; inhibited by 5% or greater.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Sodium phosphate </a:t>
            </a:r>
            <a:r>
              <a:rPr lang="en-US" dirty="0" smtClean="0"/>
              <a:t>(food additive; emulsifier for processed cheeses): grew in 20-200 </a:t>
            </a:r>
            <a:r>
              <a:rPr lang="en-US" dirty="0" err="1" smtClean="0"/>
              <a:t>mM</a:t>
            </a:r>
            <a:r>
              <a:rPr lang="en-US" dirty="0" smtClean="0"/>
              <a:t> (pH 7); 200 highest </a:t>
            </a:r>
            <a:r>
              <a:rPr lang="en-US" dirty="0" err="1" smtClean="0"/>
              <a:t>conc</a:t>
            </a:r>
            <a:r>
              <a:rPr lang="en-US" dirty="0" smtClean="0"/>
              <a:t> tested.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Ammonium sulfate </a:t>
            </a:r>
            <a:r>
              <a:rPr lang="en-US" dirty="0" smtClean="0"/>
              <a:t>(fertilizer- lowers pH and provides source of N): grew in 10-100 </a:t>
            </a:r>
            <a:r>
              <a:rPr lang="en-US" dirty="0" err="1" smtClean="0"/>
              <a:t>mM</a:t>
            </a:r>
            <a:r>
              <a:rPr lang="en-US" dirty="0" smtClean="0"/>
              <a:t> (pH 8); 100 highest </a:t>
            </a:r>
            <a:r>
              <a:rPr lang="en-US" dirty="0" err="1" smtClean="0"/>
              <a:t>conc</a:t>
            </a:r>
            <a:r>
              <a:rPr lang="en-US" dirty="0" smtClean="0"/>
              <a:t> tested.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u="sng" dirty="0" err="1" smtClean="0"/>
              <a:t>Sewper</a:t>
            </a:r>
            <a:r>
              <a:rPr lang="en-US" u="sng" dirty="0" smtClean="0"/>
              <a:t> Rx </a:t>
            </a:r>
            <a:r>
              <a:rPr lang="en-US" u="sng" dirty="0" smtClean="0"/>
              <a:t>Substrate Utilization</a:t>
            </a:r>
            <a:br>
              <a:rPr lang="en-US" u="sng" dirty="0" smtClean="0"/>
            </a:br>
            <a:r>
              <a:rPr lang="en-US" sz="3600" dirty="0" smtClean="0"/>
              <a:t>(not all-inclusive)</a:t>
            </a:r>
            <a:endParaRPr lang="en-US" sz="3600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500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1943100" algn="l"/>
                <a:tab pos="37719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/>
              <a:t>Carbon</a:t>
            </a:r>
            <a:r>
              <a:rPr lang="en-US" sz="2400" dirty="0" smtClean="0"/>
              <a:t>: See extensive list on previous slides. Lactose, etc.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b="1" dirty="0" smtClean="0"/>
              <a:t>Nitrogen</a:t>
            </a:r>
            <a:r>
              <a:rPr lang="en-US" sz="2400" dirty="0" smtClean="0"/>
              <a:t>: Ammonia (Nitrate, Nitrite and Urea mostly </a:t>
            </a:r>
            <a:r>
              <a:rPr lang="en-US" sz="2400" i="1" dirty="0" smtClean="0"/>
              <a:t>P</a:t>
            </a:r>
            <a:r>
              <a:rPr lang="en-US" sz="2400" dirty="0" smtClean="0"/>
              <a:t>. </a:t>
            </a:r>
            <a:r>
              <a:rPr lang="en-US" sz="2400" i="1" dirty="0" err="1" smtClean="0"/>
              <a:t>putida</a:t>
            </a:r>
            <a:r>
              <a:rPr lang="en-US" sz="2400" dirty="0" smtClean="0"/>
              <a:t> in first 24 hrs).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b="1" dirty="0" smtClean="0"/>
              <a:t>Phosphorus</a:t>
            </a:r>
            <a:r>
              <a:rPr lang="en-US" sz="2400" dirty="0" smtClean="0"/>
              <a:t>: </a:t>
            </a:r>
            <a:r>
              <a:rPr lang="en-US" sz="2400" dirty="0" err="1" smtClean="0"/>
              <a:t>Phosphoglycolic</a:t>
            </a:r>
            <a:r>
              <a:rPr lang="en-US" sz="2400" dirty="0" smtClean="0"/>
              <a:t> acid; glucose phosphate; glucosamine </a:t>
            </a:r>
            <a:r>
              <a:rPr lang="en-US" sz="2400" dirty="0" err="1" smtClean="0"/>
              <a:t>phophate</a:t>
            </a:r>
            <a:r>
              <a:rPr lang="en-US" sz="2400" dirty="0" smtClean="0"/>
              <a:t> (phosphate alone - mostly </a:t>
            </a:r>
            <a:r>
              <a:rPr lang="en-US" sz="2400" i="1" dirty="0" smtClean="0"/>
              <a:t>P</a:t>
            </a:r>
            <a:r>
              <a:rPr lang="en-US" sz="2400" dirty="0" smtClean="0"/>
              <a:t>. </a:t>
            </a:r>
            <a:r>
              <a:rPr lang="en-US" sz="2400" i="1" dirty="0" err="1" smtClean="0"/>
              <a:t>putida</a:t>
            </a:r>
            <a:r>
              <a:rPr lang="en-US" sz="2400" dirty="0" smtClean="0"/>
              <a:t>).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b="1" dirty="0" smtClean="0"/>
              <a:t>Sulfur</a:t>
            </a:r>
            <a:r>
              <a:rPr lang="en-US" sz="2400" dirty="0" smtClean="0"/>
              <a:t>: All </a:t>
            </a:r>
            <a:r>
              <a:rPr lang="en-US" sz="2400" i="1" dirty="0" smtClean="0"/>
              <a:t>P. </a:t>
            </a:r>
            <a:r>
              <a:rPr lang="en-US" sz="2400" i="1" dirty="0" err="1" smtClean="0"/>
              <a:t>putida</a:t>
            </a:r>
            <a:r>
              <a:rPr lang="en-US" sz="2400" i="1" dirty="0" smtClean="0"/>
              <a:t> </a:t>
            </a:r>
            <a:r>
              <a:rPr lang="en-US" sz="2400" dirty="0" smtClean="0"/>
              <a:t>- sulfate, </a:t>
            </a:r>
            <a:r>
              <a:rPr lang="en-US" sz="2400" dirty="0" err="1" smtClean="0"/>
              <a:t>thiosulfate</a:t>
            </a:r>
            <a:r>
              <a:rPr lang="en-US" sz="2400" dirty="0" smtClean="0"/>
              <a:t>, </a:t>
            </a:r>
            <a:r>
              <a:rPr lang="en-US" sz="2400" dirty="0" err="1" smtClean="0"/>
              <a:t>thiophosphate</a:t>
            </a:r>
            <a:r>
              <a:rPr lang="en-US" sz="2400" dirty="0" smtClean="0"/>
              <a:t>, butane </a:t>
            </a:r>
            <a:r>
              <a:rPr lang="en-US" sz="2400" dirty="0" err="1" smtClean="0"/>
              <a:t>sulfonic</a:t>
            </a:r>
            <a:r>
              <a:rPr lang="en-US" sz="2400" dirty="0" smtClean="0"/>
              <a:t> acid, </a:t>
            </a:r>
            <a:r>
              <a:rPr lang="en-US" sz="2400" dirty="0" err="1" smtClean="0"/>
              <a:t>hydroxyethane</a:t>
            </a:r>
            <a:r>
              <a:rPr lang="en-US" sz="2400" dirty="0" smtClean="0"/>
              <a:t> </a:t>
            </a:r>
            <a:r>
              <a:rPr lang="en-US" sz="2400" dirty="0" err="1" smtClean="0"/>
              <a:t>sulfonic</a:t>
            </a:r>
            <a:r>
              <a:rPr lang="en-US" sz="2400" dirty="0" smtClean="0"/>
              <a:t> acid; methane </a:t>
            </a:r>
            <a:r>
              <a:rPr lang="en-US" sz="2400" dirty="0" err="1" smtClean="0"/>
              <a:t>sulfonic</a:t>
            </a:r>
            <a:r>
              <a:rPr lang="en-US" sz="2400" dirty="0" smtClean="0"/>
              <a:t> acid.</a:t>
            </a:r>
            <a:endParaRPr lang="en-US" sz="2400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393</Words>
  <Application>Microsoft Office PowerPoint</Application>
  <PresentationFormat>On-screen Show (4:3)</PresentationFormat>
  <Paragraphs>202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Biolog Phenotype Array Technology</vt:lpstr>
      <vt:lpstr>Sewper Rx Phenotype Arrays (PM1-20)</vt:lpstr>
      <vt:lpstr>Sewper Rx Advantages versus P. putida: Increased usage of carbon sources!</vt:lpstr>
      <vt:lpstr>Sewper Rx Advantages: resistance to chelators and detergents</vt:lpstr>
      <vt:lpstr>Sewper Rx Advantages: increased usage of dipeptides as N-sources</vt:lpstr>
      <vt:lpstr>Sewper Rx Advantages: resistance to toxic anions and cations</vt:lpstr>
      <vt:lpstr>Sewper Rx Tolerance Characteristics</vt:lpstr>
      <vt:lpstr>Sewper Rx Substrate Utilization (not all-inclusive)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 Phenotype Array</dc:title>
  <dc:creator>LISA MORICI</dc:creator>
  <cp:lastModifiedBy>LISA MORICI</cp:lastModifiedBy>
  <cp:revision>20</cp:revision>
  <dcterms:created xsi:type="dcterms:W3CDTF">2010-02-19T19:49:51Z</dcterms:created>
  <dcterms:modified xsi:type="dcterms:W3CDTF">2010-02-23T16:33:45Z</dcterms:modified>
</cp:coreProperties>
</file>